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43"/>
  </p:notesMasterIdLst>
  <p:handoutMasterIdLst>
    <p:handoutMasterId r:id="rId44"/>
  </p:handoutMasterIdLst>
  <p:sldIdLst>
    <p:sldId id="371" r:id="rId5"/>
    <p:sldId id="332" r:id="rId6"/>
    <p:sldId id="329" r:id="rId7"/>
    <p:sldId id="330" r:id="rId8"/>
    <p:sldId id="333" r:id="rId9"/>
    <p:sldId id="335" r:id="rId10"/>
    <p:sldId id="373" r:id="rId11"/>
    <p:sldId id="375" r:id="rId12"/>
    <p:sldId id="374" r:id="rId13"/>
    <p:sldId id="339" r:id="rId14"/>
    <p:sldId id="340" r:id="rId15"/>
    <p:sldId id="341" r:id="rId16"/>
    <p:sldId id="342" r:id="rId17"/>
    <p:sldId id="344" r:id="rId18"/>
    <p:sldId id="345" r:id="rId19"/>
    <p:sldId id="346" r:id="rId20"/>
    <p:sldId id="347" r:id="rId21"/>
    <p:sldId id="348" r:id="rId22"/>
    <p:sldId id="343" r:id="rId23"/>
    <p:sldId id="349" r:id="rId24"/>
    <p:sldId id="350" r:id="rId25"/>
    <p:sldId id="351" r:id="rId26"/>
    <p:sldId id="364" r:id="rId27"/>
    <p:sldId id="365" r:id="rId28"/>
    <p:sldId id="366" r:id="rId29"/>
    <p:sldId id="367" r:id="rId30"/>
    <p:sldId id="376" r:id="rId31"/>
    <p:sldId id="368" r:id="rId32"/>
    <p:sldId id="369" r:id="rId33"/>
    <p:sldId id="370" r:id="rId34"/>
    <p:sldId id="354" r:id="rId35"/>
    <p:sldId id="377" r:id="rId36"/>
    <p:sldId id="378" r:id="rId37"/>
    <p:sldId id="379" r:id="rId38"/>
    <p:sldId id="355" r:id="rId39"/>
    <p:sldId id="380" r:id="rId40"/>
    <p:sldId id="381" r:id="rId41"/>
    <p:sldId id="3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9D8"/>
    <a:srgbClr val="96A0A7"/>
    <a:srgbClr val="FF9824"/>
    <a:srgbClr val="E92645"/>
    <a:srgbClr val="132756"/>
    <a:srgbClr val="31CAC5"/>
    <a:srgbClr val="465359"/>
    <a:srgbClr val="CDD6E9"/>
    <a:srgbClr val="0E6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 autoAdjust="0"/>
    <p:restoredTop sz="92177" autoAdjust="0"/>
  </p:normalViewPr>
  <p:slideViewPr>
    <p:cSldViewPr snapToGrid="0">
      <p:cViewPr varScale="1">
        <p:scale>
          <a:sx n="107" d="100"/>
          <a:sy n="107" d="100"/>
        </p:scale>
        <p:origin x="1227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9/17/2021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0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6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r>
              <a:rPr lang="en-US" dirty="0"/>
              <a:t>KONEXUS crisis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1C6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4766C0-927B-5045-A640-37B07B68C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29361" y="1020570"/>
            <a:ext cx="2170081" cy="3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196662"/>
            <a:ext cx="3577934" cy="3723126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lang="ru-RU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dirty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dirty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r>
              <a:rPr lang="en-US" dirty="0"/>
              <a:t>KONEXUS crisis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67C7E-03EB-094E-B969-A3C08DC54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42494" y="6437578"/>
            <a:ext cx="1390430" cy="2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774273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196662"/>
            <a:ext cx="3577934" cy="3723126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lang="ru-RU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dirty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dirty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r>
              <a:rPr lang="en-US" dirty="0"/>
              <a:t>KONEXUS crisis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67C7E-03EB-094E-B969-A3C08DC54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42494" y="6437578"/>
            <a:ext cx="1390430" cy="2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132756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1C69D8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r>
              <a:rPr lang="en-US" dirty="0"/>
              <a:t>KONEXUS crisis management</a:t>
            </a: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A7F1CA9-BED2-4756-8AEF-E0F68B0488B6}" type="datetime1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KONEXUS crisis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E926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1C6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FF9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2" r:id="rId2"/>
    <p:sldLayoutId id="2147483743" r:id="rId3"/>
    <p:sldLayoutId id="2147483739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all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8A79DC8-395E-7A47-AC29-098863E36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EFDE6F-7506-814E-A9E3-045A23D9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1C69D8"/>
          </a:solidFill>
        </p:spPr>
        <p:txBody>
          <a:bodyPr tIns="91440" bIns="91440" anchor="ctr"/>
          <a:lstStyle/>
          <a:p>
            <a:r>
              <a:rPr lang="en-US" dirty="0">
                <a:solidFill>
                  <a:schemeClr val="bg1"/>
                </a:solidFill>
              </a:rPr>
              <a:t>Mobile App Training</a:t>
            </a:r>
            <a:endParaRPr lang="en-US" dirty="0"/>
          </a:p>
        </p:txBody>
      </p:sp>
      <p:pic>
        <p:nvPicPr>
          <p:cNvPr id="22" name="Picture Placeholder 21" descr="A view of a city with tall buildings in the background&#10;&#10;Description automatically generated">
            <a:extLst>
              <a:ext uri="{FF2B5EF4-FFF2-40B4-BE49-F238E27FC236}">
                <a16:creationId xmlns:a16="http://schemas.microsoft.com/office/drawing/2014/main" id="{40ECF1D9-D902-A640-9B4C-903B7BF22E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0452" r="10452"/>
          <a:stretch/>
        </p:blipFill>
        <p:spPr>
          <a:xfrm>
            <a:off x="439766" y="453642"/>
            <a:ext cx="7602421" cy="5903207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EDA78A-32F3-1143-B6E7-B67C3D59D5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45400" y="5624967"/>
            <a:ext cx="2974530" cy="4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1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/>
        </p:blipFill>
        <p:spPr>
          <a:xfrm>
            <a:off x="4658635" y="644484"/>
            <a:ext cx="2874730" cy="5742695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Enter Subject and Message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Subject </a:t>
            </a:r>
            <a:r>
              <a:rPr lang="en-US" dirty="0"/>
              <a:t>field and type in your subject.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Message </a:t>
            </a:r>
            <a:r>
              <a:rPr lang="en-US" dirty="0"/>
              <a:t>field to enter the message text editor. </a:t>
            </a:r>
          </a:p>
          <a:p>
            <a:pPr marL="648900" lvl="1" indent="-342900"/>
            <a:r>
              <a:rPr lang="en-US" dirty="0"/>
              <a:t>Messages can either be typed using the keyboard or dictated using the microphone.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92087CB-AC49-1442-B082-F68B444718DD}"/>
              </a:ext>
            </a:extLst>
          </p:cNvPr>
          <p:cNvSpPr/>
          <p:nvPr/>
        </p:nvSpPr>
        <p:spPr>
          <a:xfrm rot="10800000">
            <a:off x="7173363" y="256096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4969F08-56AF-0249-804B-4074B06E78E9}"/>
              </a:ext>
            </a:extLst>
          </p:cNvPr>
          <p:cNvSpPr/>
          <p:nvPr/>
        </p:nvSpPr>
        <p:spPr>
          <a:xfrm rot="10800000">
            <a:off x="7173363" y="310960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4484"/>
            <a:ext cx="2874730" cy="5742695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Optional: Add Images or Videos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add images, tap the    icon in the bottom left corner on the toolbar</a:t>
            </a:r>
          </a:p>
          <a:p>
            <a:pPr marL="648900" lvl="1" indent="-342900"/>
            <a:r>
              <a:rPr lang="en-US" dirty="0"/>
              <a:t>Users can add images that are saved on their device or they can add a new image by selecting the camera icon on the screen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Tap </a:t>
            </a:r>
            <a:r>
              <a:rPr lang="en-US" b="1" dirty="0"/>
              <a:t>Select </a:t>
            </a:r>
            <a:r>
              <a:rPr lang="en-US" dirty="0"/>
              <a:t>in the top right corner to add the selected images or videos to the alert.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9C5C9A4-B6AA-F045-9F05-EA7256DE0B2F}"/>
              </a:ext>
            </a:extLst>
          </p:cNvPr>
          <p:cNvSpPr/>
          <p:nvPr/>
        </p:nvSpPr>
        <p:spPr>
          <a:xfrm rot="10800000">
            <a:off x="1349790" y="5681250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C5546B8-AF1E-AD43-BD64-1BACC71E6358}"/>
              </a:ext>
            </a:extLst>
          </p:cNvPr>
          <p:cNvSpPr/>
          <p:nvPr/>
        </p:nvSpPr>
        <p:spPr>
          <a:xfrm rot="10800000">
            <a:off x="7249657" y="1085396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4484"/>
            <a:ext cx="2874730" cy="5742695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Confirm and Send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Preview the alert form and tap </a:t>
            </a:r>
            <a:r>
              <a:rPr lang="en-US" b="1" dirty="0"/>
              <a:t>Next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Preview the recipient view and tap </a:t>
            </a:r>
            <a:r>
              <a:rPr lang="en-US" b="1" dirty="0"/>
              <a:t>Send </a:t>
            </a:r>
            <a:r>
              <a:rPr lang="en-US" dirty="0"/>
              <a:t>to send the alert</a:t>
            </a:r>
          </a:p>
          <a:p>
            <a:pPr marL="648900" lvl="1" indent="-342900"/>
            <a:r>
              <a:rPr lang="en-US" dirty="0"/>
              <a:t>Users can tap the back icon in the top left to edit the alert at anytime prior to sending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5ACC2DC-A2D0-8D46-A784-A07CBE6FB919}"/>
              </a:ext>
            </a:extLst>
          </p:cNvPr>
          <p:cNvSpPr/>
          <p:nvPr/>
        </p:nvSpPr>
        <p:spPr>
          <a:xfrm rot="10800000">
            <a:off x="7260634" y="10585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3770627-9B2F-EA4C-8905-B32C01C8C6C5}"/>
              </a:ext>
            </a:extLst>
          </p:cNvPr>
          <p:cNvSpPr/>
          <p:nvPr/>
        </p:nvSpPr>
        <p:spPr>
          <a:xfrm rot="10800000">
            <a:off x="3428863" y="10585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Respond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View Alerts Received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Select </a:t>
            </a:r>
            <a:r>
              <a:rPr lang="en-US" b="1" dirty="0"/>
              <a:t>Alerts Received </a:t>
            </a:r>
            <a:r>
              <a:rPr lang="en-US" dirty="0"/>
              <a:t>to view all the alerts/polls that have been sent to you.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FB99ACC-E272-5A48-80BD-DCFB371FBE49}"/>
              </a:ext>
            </a:extLst>
          </p:cNvPr>
          <p:cNvSpPr/>
          <p:nvPr/>
        </p:nvSpPr>
        <p:spPr>
          <a:xfrm>
            <a:off x="4316728" y="2429456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Receive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View Alerts Received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Alerts Received </a:t>
            </a:r>
            <a:r>
              <a:rPr lang="en-US" dirty="0"/>
              <a:t>from the app drawer 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desired alert/poll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View the details</a:t>
            </a:r>
          </a:p>
          <a:p>
            <a:endParaRPr lang="en-US" dirty="0"/>
          </a:p>
          <a:p>
            <a:r>
              <a:rPr lang="en-US" b="1" dirty="0"/>
              <a:t>Toolbar items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see all attachments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review location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review the severity assessment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reply/</a:t>
            </a:r>
            <a:r>
              <a:rPr lang="en-US" dirty="0" err="1"/>
              <a:t>fwd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initiate a chat from the alert recipients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C1ECEF4-F876-4546-86C6-75CA6945F08D}"/>
              </a:ext>
            </a:extLst>
          </p:cNvPr>
          <p:cNvSpPr/>
          <p:nvPr/>
        </p:nvSpPr>
        <p:spPr>
          <a:xfrm rot="10800000">
            <a:off x="3313761" y="225916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E6AA6-FBE2-E54A-9479-CBC38E763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067" y="4286416"/>
            <a:ext cx="30480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939D1F-0190-FB42-AAB1-A913B6F86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711" y="5323738"/>
            <a:ext cx="193512" cy="193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D465CC-0739-3449-B4FA-A4A9FF6D5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381" y="5039330"/>
            <a:ext cx="216172" cy="216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6ACB84-1E3E-D841-B5A2-9E825B593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094" y="4610355"/>
            <a:ext cx="182129" cy="182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1B5B5B-5CD0-F242-B2D7-6FBC93600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977" y="4061646"/>
            <a:ext cx="177151" cy="177151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F7577FB7-2D0B-EF41-A42F-6F75B82C2E0D}"/>
              </a:ext>
            </a:extLst>
          </p:cNvPr>
          <p:cNvSpPr/>
          <p:nvPr/>
        </p:nvSpPr>
        <p:spPr>
          <a:xfrm rot="10800000">
            <a:off x="7260634" y="572100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3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Respond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Initiate a Reply or Forward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    icon in the bottom toolbar and select either Reply, Reply All, or Forward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the create alert form when prompted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3135DFA-E78F-D34F-9698-EC519483D23E}"/>
              </a:ext>
            </a:extLst>
          </p:cNvPr>
          <p:cNvSpPr/>
          <p:nvPr/>
        </p:nvSpPr>
        <p:spPr>
          <a:xfrm rot="10800000">
            <a:off x="3458877" y="5662324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5960811-8250-264B-8979-1DB443F48476}"/>
              </a:ext>
            </a:extLst>
          </p:cNvPr>
          <p:cNvSpPr/>
          <p:nvPr/>
        </p:nvSpPr>
        <p:spPr>
          <a:xfrm rot="10800000">
            <a:off x="7045441" y="49125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8A4B3-3494-D348-AE5F-A1346E0FC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453" y="3607594"/>
            <a:ext cx="216172" cy="21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4484"/>
            <a:ext cx="2874730" cy="5742695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Respond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Send Reply or Forward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the create alert form when prompted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Incident, Recipients, Severity Assessment, and Subject are pre-populated from the original alert but can be edited.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the message, confirm, and send.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58AB454-2ADF-6745-9484-6E35D8C913BC}"/>
              </a:ext>
            </a:extLst>
          </p:cNvPr>
          <p:cNvSpPr/>
          <p:nvPr/>
        </p:nvSpPr>
        <p:spPr>
          <a:xfrm rot="10800000">
            <a:off x="3388855" y="1125231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78F5B62-87BB-B44D-893E-7A7E939677C4}"/>
              </a:ext>
            </a:extLst>
          </p:cNvPr>
          <p:cNvSpPr/>
          <p:nvPr/>
        </p:nvSpPr>
        <p:spPr>
          <a:xfrm rot="10800000">
            <a:off x="7224633" y="10585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id="{251E1231-FF56-4BB2-84EF-9E7DFB3407A2}"/>
              </a:ext>
            </a:extLst>
          </p:cNvPr>
          <p:cNvSpPr/>
          <p:nvPr/>
        </p:nvSpPr>
        <p:spPr>
          <a:xfrm rot="10800000">
            <a:off x="3388855" y="331704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Respond -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Initiate a Chat from an Alert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Alerts Received </a:t>
            </a:r>
            <a:r>
              <a:rPr lang="en-US" dirty="0"/>
              <a:t>from the app drawer 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desired alert/poll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    icon in the bottom toolbar and select either Chat with Sender, Chat with All Recipients, or Chat with Others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the Create Chat Process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9D2A1DB-2A36-B549-B238-4B6F94EB3B2E}"/>
              </a:ext>
            </a:extLst>
          </p:cNvPr>
          <p:cNvSpPr/>
          <p:nvPr/>
        </p:nvSpPr>
        <p:spPr>
          <a:xfrm rot="10800000">
            <a:off x="3220987" y="5662324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047014C-3B19-3941-A354-CD6F7C1865DE}"/>
              </a:ext>
            </a:extLst>
          </p:cNvPr>
          <p:cNvSpPr/>
          <p:nvPr/>
        </p:nvSpPr>
        <p:spPr>
          <a:xfrm rot="10800000">
            <a:off x="7084672" y="4883096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EF2A4-5679-A847-9B6E-B7E04DA46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668" y="3891838"/>
            <a:ext cx="193512" cy="1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7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Respond -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Create a Secure Chat from an Alert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Review a Chat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Review Recipients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Confirm the details and tap </a:t>
            </a:r>
            <a:r>
              <a:rPr lang="en-US" b="1" dirty="0"/>
              <a:t>Create </a:t>
            </a:r>
            <a:r>
              <a:rPr lang="en-US" dirty="0"/>
              <a:t>in the top right corner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Start messaging</a:t>
            </a:r>
          </a:p>
          <a:p>
            <a:pPr marL="648900" lvl="1" indent="-342900"/>
            <a:r>
              <a:rPr lang="en-US" dirty="0"/>
              <a:t>By tapping the + icon users can share their location, images, and videos.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F32D8D6-78D1-4B4B-B2CF-EA8FF4C5CC40}"/>
              </a:ext>
            </a:extLst>
          </p:cNvPr>
          <p:cNvSpPr/>
          <p:nvPr/>
        </p:nvSpPr>
        <p:spPr>
          <a:xfrm rot="10800000">
            <a:off x="3458877" y="10585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7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View Communication Sent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Communication Sent </a:t>
            </a:r>
            <a:r>
              <a:rPr lang="en-US" dirty="0"/>
              <a:t>from the app drawer 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desired alert/poll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View the details</a:t>
            </a:r>
          </a:p>
          <a:p>
            <a:endParaRPr lang="en-US" dirty="0"/>
          </a:p>
          <a:p>
            <a:r>
              <a:rPr lang="en-US" b="1" dirty="0"/>
              <a:t>Toolbar items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see all attachments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review location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review the severity assessment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reply/</a:t>
            </a:r>
            <a:r>
              <a:rPr lang="en-US" dirty="0" err="1"/>
              <a:t>fwd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Tap      to initiate a chat from the alert recipients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38FEB2D-02F8-744F-838B-64CA99CEB85D}"/>
              </a:ext>
            </a:extLst>
          </p:cNvPr>
          <p:cNvSpPr/>
          <p:nvPr/>
        </p:nvSpPr>
        <p:spPr>
          <a:xfrm rot="10800000">
            <a:off x="2293397" y="264082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D9FDD-A80F-4142-A156-A17C4450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067" y="4286416"/>
            <a:ext cx="3048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D35C1-6B36-3544-B3E4-61BA1DB12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711" y="5323738"/>
            <a:ext cx="193512" cy="193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A7AF28-4974-4047-AF57-3D8BA9F26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381" y="5039330"/>
            <a:ext cx="216172" cy="216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88332-5B16-4641-AC00-F9663495B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094" y="4610355"/>
            <a:ext cx="182129" cy="182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DEB374-F482-6546-8EA5-C4BB47D9E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977" y="4061646"/>
            <a:ext cx="177151" cy="1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4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74112-B948-4E49-937F-AD011DAE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KONEXUS crisis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F02CE-8765-8540-8CA0-B2ACBD68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 Training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630384-3A06-F848-9DC4-10D170390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699" y="2250892"/>
            <a:ext cx="10723590" cy="536005"/>
          </a:xfrm>
        </p:spPr>
        <p:txBody>
          <a:bodyPr/>
          <a:lstStyle/>
          <a:p>
            <a:r>
              <a:rPr lang="en-US" dirty="0">
                <a:solidFill>
                  <a:srgbClr val="132756"/>
                </a:solidFill>
              </a:rPr>
              <a:t>Training Overview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4A8456D-AD86-4E47-A76A-EA338B8B5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700" y="2926052"/>
            <a:ext cx="10723589" cy="2081377"/>
          </a:xfrm>
        </p:spPr>
        <p:txBody>
          <a:bodyPr/>
          <a:lstStyle/>
          <a:p>
            <a:r>
              <a:rPr lang="en-US" dirty="0"/>
              <a:t>Install and Login</a:t>
            </a:r>
          </a:p>
          <a:p>
            <a:r>
              <a:rPr lang="en-US" dirty="0"/>
              <a:t>Alerts: Send / Receive / Respond</a:t>
            </a:r>
          </a:p>
          <a:p>
            <a:r>
              <a:rPr lang="en-US" dirty="0"/>
              <a:t>Secure Chat</a:t>
            </a:r>
          </a:p>
          <a:p>
            <a:r>
              <a:rPr lang="en-US" dirty="0"/>
              <a:t>Polls: Send / Respond / Review</a:t>
            </a:r>
          </a:p>
          <a:p>
            <a:r>
              <a:rPr lang="en-US" dirty="0"/>
              <a:t>Assigned Tasks: Activate / Complete / Monitor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E514916-EE83-A44D-90FC-56ED4F14009C}"/>
              </a:ext>
            </a:extLst>
          </p:cNvPr>
          <p:cNvSpPr txBox="1">
            <a:spLocks/>
          </p:cNvSpPr>
          <p:nvPr/>
        </p:nvSpPr>
        <p:spPr>
          <a:xfrm>
            <a:off x="657699" y="5355007"/>
            <a:ext cx="10723590" cy="773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200" b="0" i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FF9824"/>
                </a:solidFill>
              </a:rPr>
              <a:t>*The content within this overview is generated from a demo environment for instructional purposes. Users, groups, Incident Types, Templates, etc. </a:t>
            </a:r>
            <a:r>
              <a:rPr lang="en-US" sz="1600" b="1" i="1" dirty="0">
                <a:solidFill>
                  <a:srgbClr val="FF9824"/>
                </a:solidFill>
              </a:rPr>
              <a:t>may be different from what you see on your own device</a:t>
            </a:r>
            <a:r>
              <a:rPr lang="en-US" sz="1600" i="1" dirty="0">
                <a:solidFill>
                  <a:srgbClr val="FF9824"/>
                </a:solidFill>
              </a:rPr>
              <a:t>.</a:t>
            </a:r>
            <a:endParaRPr lang="en-US" sz="1600" b="1" i="1" dirty="0">
              <a:solidFill>
                <a:srgbClr val="FF98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2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6942" y="641101"/>
            <a:ext cx="2878116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Create a Secure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the app drawer menu, select </a:t>
            </a:r>
            <a:r>
              <a:rPr lang="en-US" b="1" dirty="0"/>
              <a:t>Secure Chat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Tap the      icon in the top left to create a new chat conversation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A96AAD3-7C56-AB4C-B1B2-0483AD8267A2}"/>
              </a:ext>
            </a:extLst>
          </p:cNvPr>
          <p:cNvSpPr/>
          <p:nvPr/>
        </p:nvSpPr>
        <p:spPr>
          <a:xfrm rot="10800000">
            <a:off x="2014743" y="18586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A2086BB-BD36-1942-992D-8695A0D6B438}"/>
              </a:ext>
            </a:extLst>
          </p:cNvPr>
          <p:cNvSpPr/>
          <p:nvPr/>
        </p:nvSpPr>
        <p:spPr>
          <a:xfrm rot="10800000">
            <a:off x="7261480" y="955151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6BC0EA-7E9D-D249-BE96-30447B13C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935" y="4226458"/>
            <a:ext cx="193512" cy="1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3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4339" y="641101"/>
            <a:ext cx="2878116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6942" y="641101"/>
            <a:ext cx="2878116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Create a Secure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size of the chat</a:t>
            </a:r>
          </a:p>
          <a:p>
            <a:pPr marL="648900" lvl="1" indent="-342900"/>
            <a:r>
              <a:rPr lang="en-US" dirty="0"/>
              <a:t>&gt; 100 has read receipts enabled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a Chat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Recipients</a:t>
            </a:r>
          </a:p>
          <a:p>
            <a:pPr marL="648900" lvl="1" indent="-342900"/>
            <a:r>
              <a:rPr lang="en-US" dirty="0"/>
              <a:t>Recipients can be added via groups or contacts, like an alert or poll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BA026B4-A998-9547-82B2-7119E78A30E4}"/>
              </a:ext>
            </a:extLst>
          </p:cNvPr>
          <p:cNvSpPr/>
          <p:nvPr/>
        </p:nvSpPr>
        <p:spPr>
          <a:xfrm rot="10800000">
            <a:off x="2170766" y="3789811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6514326-CA9C-8D4A-A4E4-4044A9530015}"/>
              </a:ext>
            </a:extLst>
          </p:cNvPr>
          <p:cNvSpPr/>
          <p:nvPr/>
        </p:nvSpPr>
        <p:spPr>
          <a:xfrm rot="10800000">
            <a:off x="7173363" y="18586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EE13922-F12F-6B45-8190-85C118A3BA3D}"/>
              </a:ext>
            </a:extLst>
          </p:cNvPr>
          <p:cNvSpPr/>
          <p:nvPr/>
        </p:nvSpPr>
        <p:spPr>
          <a:xfrm rot="10800000">
            <a:off x="7173363" y="2621942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1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4339" y="641101"/>
            <a:ext cx="2878116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6942" y="641101"/>
            <a:ext cx="2878116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Create a Secure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Confirm the details and tap </a:t>
            </a:r>
            <a:r>
              <a:rPr lang="en-US" b="1" dirty="0"/>
              <a:t>Create </a:t>
            </a:r>
            <a:r>
              <a:rPr lang="en-US" dirty="0"/>
              <a:t>in the top right corner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Start messaging</a:t>
            </a:r>
          </a:p>
          <a:p>
            <a:pPr marL="648900" lvl="1" indent="-342900"/>
            <a:r>
              <a:rPr lang="en-US" dirty="0"/>
              <a:t>By tapping the + icon users can share their location, images, and videos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FB72E5B-1D1E-D340-AC2E-C59E75C26DFC}"/>
              </a:ext>
            </a:extLst>
          </p:cNvPr>
          <p:cNvSpPr/>
          <p:nvPr/>
        </p:nvSpPr>
        <p:spPr>
          <a:xfrm rot="10800000">
            <a:off x="3458877" y="98695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Send a Poll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From the Drawer Menu, select </a:t>
            </a:r>
            <a:r>
              <a:rPr lang="en-US" b="1" dirty="0"/>
              <a:t>Send Poll </a:t>
            </a:r>
            <a:r>
              <a:rPr lang="en-US" dirty="0"/>
              <a:t>to start the Poll Creation process.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56FB485-FC1C-B240-ACEA-37FCF87E617D}"/>
              </a:ext>
            </a:extLst>
          </p:cNvPr>
          <p:cNvSpPr/>
          <p:nvPr/>
        </p:nvSpPr>
        <p:spPr>
          <a:xfrm>
            <a:off x="4314495" y="167076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4660329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Select Incident, Recipients, Subject, Etc.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Similar to creating an alert, users will select an incident, recipients, subject, etc.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Where polls differ from alerts:</a:t>
            </a:r>
          </a:p>
          <a:p>
            <a:pPr marL="591750" lvl="1" indent="-285750">
              <a:buFont typeface="Wingdings" pitchFamily="2" charset="2"/>
              <a:buChar char="§"/>
            </a:pPr>
            <a:r>
              <a:rPr lang="en-US" dirty="0"/>
              <a:t>Poll Question vs. Message</a:t>
            </a:r>
          </a:p>
          <a:p>
            <a:pPr marL="591750" lvl="1" indent="-285750">
              <a:buFont typeface="Wingdings" pitchFamily="2" charset="2"/>
              <a:buChar char="§"/>
            </a:pPr>
            <a:r>
              <a:rPr lang="en-US" dirty="0"/>
              <a:t>Poll Responses</a:t>
            </a:r>
          </a:p>
          <a:p>
            <a:pPr marL="591750" lvl="1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0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Question and Responses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enter the poll question, tap on the </a:t>
            </a:r>
            <a:r>
              <a:rPr lang="en-US" b="1" dirty="0"/>
              <a:t>Poll Question </a:t>
            </a:r>
            <a:r>
              <a:rPr lang="en-US" dirty="0"/>
              <a:t>field to open the question editor. Questions can be input using the keyboard or dictated using the microphone.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enter response options, tap </a:t>
            </a:r>
            <a:r>
              <a:rPr lang="en-US" b="1" dirty="0"/>
              <a:t>Add Responses </a:t>
            </a:r>
            <a:r>
              <a:rPr lang="en-US" dirty="0"/>
              <a:t>under the poll question field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4DD546-3CAA-9B4E-A73A-FC9A6C0F777C}"/>
              </a:ext>
            </a:extLst>
          </p:cNvPr>
          <p:cNvSpPr/>
          <p:nvPr/>
        </p:nvSpPr>
        <p:spPr>
          <a:xfrm rot="10800000">
            <a:off x="3220987" y="303143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D02F457-D375-DA43-A040-480CD7D58CF6}"/>
              </a:ext>
            </a:extLst>
          </p:cNvPr>
          <p:cNvSpPr/>
          <p:nvPr/>
        </p:nvSpPr>
        <p:spPr>
          <a:xfrm rot="10800000">
            <a:off x="3220987" y="348465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79AF64B-C5C3-764B-B362-C282C9568E2F}"/>
              </a:ext>
            </a:extLst>
          </p:cNvPr>
          <p:cNvSpPr/>
          <p:nvPr/>
        </p:nvSpPr>
        <p:spPr>
          <a:xfrm rot="10800000">
            <a:off x="7205159" y="111554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9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Entering Responses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Polls can have between 2 and 5 responses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enter a new response, tap </a:t>
            </a:r>
            <a:r>
              <a:rPr lang="en-US" b="1" dirty="0"/>
              <a:t>Next </a:t>
            </a:r>
            <a:r>
              <a:rPr lang="en-US" dirty="0"/>
              <a:t>on the keyboard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save your responses, tap </a:t>
            </a:r>
            <a:r>
              <a:rPr lang="en-US" b="1" dirty="0"/>
              <a:t>Save </a:t>
            </a:r>
            <a:r>
              <a:rPr lang="en-US" dirty="0"/>
              <a:t>in the top left right corner of the screen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send the poll, follow the same steps to as sending an alert</a:t>
            </a:r>
          </a:p>
          <a:p>
            <a:pPr marL="648900" lvl="1" indent="-342900">
              <a:buFont typeface="+mj-lt"/>
              <a:buAutoNum type="arabicPeriod"/>
            </a:pPr>
            <a:r>
              <a:rPr lang="en-US" dirty="0"/>
              <a:t>Preview form</a:t>
            </a:r>
          </a:p>
          <a:p>
            <a:pPr marL="648900" lvl="1" indent="-342900">
              <a:buFont typeface="+mj-lt"/>
              <a:buAutoNum type="arabicPeriod"/>
            </a:pPr>
            <a:r>
              <a:rPr lang="en-US" dirty="0"/>
              <a:t>Preview recipient view</a:t>
            </a:r>
          </a:p>
          <a:p>
            <a:pPr marL="648900" lvl="1" indent="-342900">
              <a:buFont typeface="+mj-lt"/>
              <a:buAutoNum type="arabicPeriod"/>
            </a:pPr>
            <a:r>
              <a:rPr lang="en-US" dirty="0"/>
              <a:t>Tap send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4DD546-3CAA-9B4E-A73A-FC9A6C0F777C}"/>
              </a:ext>
            </a:extLst>
          </p:cNvPr>
          <p:cNvSpPr/>
          <p:nvPr/>
        </p:nvSpPr>
        <p:spPr>
          <a:xfrm rot="10800000">
            <a:off x="3390548" y="5399930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0615A2B-A4C7-7A47-9434-9264A2FBF9FA}"/>
              </a:ext>
            </a:extLst>
          </p:cNvPr>
          <p:cNvSpPr/>
          <p:nvPr/>
        </p:nvSpPr>
        <p:spPr>
          <a:xfrm rot="10800000">
            <a:off x="7191457" y="1133016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69C541E-FB47-1E43-B2F8-5D5455480BAF}"/>
              </a:ext>
            </a:extLst>
          </p:cNvPr>
          <p:cNvSpPr/>
          <p:nvPr/>
        </p:nvSpPr>
        <p:spPr>
          <a:xfrm rot="10800000">
            <a:off x="3390548" y="116907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Polls:</a:t>
            </a:r>
            <a:br>
              <a:rPr lang="en-US" dirty="0"/>
            </a:br>
            <a:r>
              <a:rPr lang="en-US" dirty="0"/>
              <a:t>Respond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Respond to a Poll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respond to a poll, open the desired poll from </a:t>
            </a:r>
            <a:r>
              <a:rPr lang="en-US" b="1" dirty="0"/>
              <a:t>Alerts Received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option that best fits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4DD546-3CAA-9B4E-A73A-FC9A6C0F777C}"/>
              </a:ext>
            </a:extLst>
          </p:cNvPr>
          <p:cNvSpPr/>
          <p:nvPr/>
        </p:nvSpPr>
        <p:spPr>
          <a:xfrm rot="10800000">
            <a:off x="3251838" y="225916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0615A2B-A4C7-7A47-9434-9264A2FBF9FA}"/>
              </a:ext>
            </a:extLst>
          </p:cNvPr>
          <p:cNvSpPr/>
          <p:nvPr/>
        </p:nvSpPr>
        <p:spPr>
          <a:xfrm rot="10800000">
            <a:off x="7130270" y="3660660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7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Polls:</a:t>
            </a:r>
            <a:br>
              <a:rPr lang="en-US" dirty="0"/>
            </a:br>
            <a:r>
              <a:rPr lang="en-US" dirty="0"/>
              <a:t>Respond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t"/>
          <a:lstStyle/>
          <a:p>
            <a:r>
              <a:rPr lang="en-US" b="1" dirty="0"/>
              <a:t>Respond to a Poll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Confirm your response</a:t>
            </a:r>
          </a:p>
          <a:p>
            <a:pPr marL="648900" lvl="1" indent="-342900"/>
            <a:r>
              <a:rPr lang="en-US" dirty="0"/>
              <a:t>Only one response is allowed per user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4DD546-3CAA-9B4E-A73A-FC9A6C0F777C}"/>
              </a:ext>
            </a:extLst>
          </p:cNvPr>
          <p:cNvSpPr/>
          <p:nvPr/>
        </p:nvSpPr>
        <p:spPr>
          <a:xfrm rot="10800000">
            <a:off x="2975765" y="375050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0615A2B-A4C7-7A47-9434-9264A2FBF9FA}"/>
              </a:ext>
            </a:extLst>
          </p:cNvPr>
          <p:cNvSpPr/>
          <p:nvPr/>
        </p:nvSpPr>
        <p:spPr>
          <a:xfrm rot="10800000">
            <a:off x="6716612" y="3590282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6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Polls: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Review Results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review results select the desired poll from </a:t>
            </a:r>
            <a:r>
              <a:rPr lang="en-US" b="1" dirty="0"/>
              <a:t>Communication Sent</a:t>
            </a:r>
            <a:r>
              <a:rPr lang="en-US" dirty="0"/>
              <a:t>.</a:t>
            </a:r>
          </a:p>
          <a:p>
            <a:pPr marL="648900" lvl="1" indent="-342900"/>
            <a:r>
              <a:rPr lang="en-US" dirty="0"/>
              <a:t>Poll senders can review the total count for each response option</a:t>
            </a:r>
          </a:p>
          <a:p>
            <a:pPr marL="648900" lvl="1" indent="-342900"/>
            <a:r>
              <a:rPr lang="en-US" dirty="0"/>
              <a:t>To view who responded to each option, tap the option to view more details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4DD546-3CAA-9B4E-A73A-FC9A6C0F777C}"/>
              </a:ext>
            </a:extLst>
          </p:cNvPr>
          <p:cNvSpPr/>
          <p:nvPr/>
        </p:nvSpPr>
        <p:spPr>
          <a:xfrm rot="10800000">
            <a:off x="3318959" y="173437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0615A2B-A4C7-7A47-9434-9264A2FBF9FA}"/>
              </a:ext>
            </a:extLst>
          </p:cNvPr>
          <p:cNvSpPr/>
          <p:nvPr/>
        </p:nvSpPr>
        <p:spPr>
          <a:xfrm rot="10800000">
            <a:off x="7191457" y="426544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53B3059-DB21-9E41-8566-77BD44E500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4339" y="641101"/>
            <a:ext cx="2878116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DEFAB02-0456-3143-A2E5-CAB1669DA41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6942" y="641102"/>
            <a:ext cx="2878116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and Login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Search either the Apple App Store or the Google Play Store for </a:t>
            </a:r>
            <a:r>
              <a:rPr lang="en-US" b="1" dirty="0"/>
              <a:t>KONEXUS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Select and download the app titled </a:t>
            </a:r>
            <a:r>
              <a:rPr lang="en-US" b="1" dirty="0"/>
              <a:t>KONEXUS </a:t>
            </a:r>
            <a:r>
              <a:rPr lang="en-US" dirty="0"/>
              <a:t>and install.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After the app is installed, select it from your home screen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E1FE812-8DFD-7F4A-8BCF-5895292ED147}"/>
              </a:ext>
            </a:extLst>
          </p:cNvPr>
          <p:cNvSpPr/>
          <p:nvPr/>
        </p:nvSpPr>
        <p:spPr>
          <a:xfrm rot="10800000">
            <a:off x="3422325" y="1583304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487C80A-3DDF-6E49-817B-582E8B5D29EC}"/>
              </a:ext>
            </a:extLst>
          </p:cNvPr>
          <p:cNvSpPr/>
          <p:nvPr/>
        </p:nvSpPr>
        <p:spPr>
          <a:xfrm rot="10800000">
            <a:off x="5563980" y="1257300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7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Polls: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View Response Option Details and Communicate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To view who responded to each option, tap the option to view more details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Using the icons in the bottom toolbar, the poll sender can communicate with the different response groups either through secure chat or by creating an alert.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4DD546-3CAA-9B4E-A73A-FC9A6C0F777C}"/>
              </a:ext>
            </a:extLst>
          </p:cNvPr>
          <p:cNvSpPr/>
          <p:nvPr/>
        </p:nvSpPr>
        <p:spPr>
          <a:xfrm rot="10800000">
            <a:off x="3402987" y="4227776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0615A2B-A4C7-7A47-9434-9264A2FBF9FA}"/>
              </a:ext>
            </a:extLst>
          </p:cNvPr>
          <p:cNvSpPr/>
          <p:nvPr/>
        </p:nvSpPr>
        <p:spPr>
          <a:xfrm rot="10800000">
            <a:off x="7261480" y="5697152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2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Assigned Tasks:</a:t>
            </a:r>
            <a:br>
              <a:rPr lang="en-US" dirty="0"/>
            </a:br>
            <a:r>
              <a:rPr lang="en-US" dirty="0"/>
              <a:t>activate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Activate a Task List Template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Go to Assigned Tasks from the drawer menu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From the bottom toolbar on the Assigned Tasks view click the + button</a:t>
            </a:r>
            <a:endParaRPr lang="en-US" dirty="0">
              <a:solidFill>
                <a:srgbClr val="1C69D8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D339BB-45B1-344E-B99A-E84805302E3A}"/>
              </a:ext>
            </a:extLst>
          </p:cNvPr>
          <p:cNvSpPr/>
          <p:nvPr/>
        </p:nvSpPr>
        <p:spPr>
          <a:xfrm rot="10800000">
            <a:off x="2115487" y="317269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2771848-3A12-694F-BF6E-0F8C9C2FEF77}"/>
              </a:ext>
            </a:extLst>
          </p:cNvPr>
          <p:cNvSpPr/>
          <p:nvPr/>
        </p:nvSpPr>
        <p:spPr>
          <a:xfrm rot="10800000">
            <a:off x="7090258" y="567640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4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8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Assigned Tasks:</a:t>
            </a:r>
            <a:br>
              <a:rPr lang="en-US" dirty="0"/>
            </a:br>
            <a:r>
              <a:rPr lang="en-US" dirty="0"/>
              <a:t>activate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Activate a Task List Template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b="1" dirty="0">
                <a:solidFill>
                  <a:schemeClr val="tx1"/>
                </a:solidFill>
              </a:rPr>
              <a:t>From Templates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Navigate the template structure and select the desired Task List template</a:t>
            </a:r>
            <a:endParaRPr lang="en-US" dirty="0">
              <a:solidFill>
                <a:srgbClr val="1C69D8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D339BB-45B1-344E-B99A-E84805302E3A}"/>
              </a:ext>
            </a:extLst>
          </p:cNvPr>
          <p:cNvSpPr/>
          <p:nvPr/>
        </p:nvSpPr>
        <p:spPr>
          <a:xfrm rot="10800000">
            <a:off x="3221833" y="5278844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2771848-3A12-694F-BF6E-0F8C9C2FEF77}"/>
              </a:ext>
            </a:extLst>
          </p:cNvPr>
          <p:cNvSpPr/>
          <p:nvPr/>
        </p:nvSpPr>
        <p:spPr>
          <a:xfrm rot="10800000">
            <a:off x="7173363" y="1572494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7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8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Assigned Tasks:</a:t>
            </a:r>
            <a:br>
              <a:rPr lang="en-US" dirty="0"/>
            </a:br>
            <a:r>
              <a:rPr lang="en-US" dirty="0"/>
              <a:t>activate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Activate a Task List Template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Review the template details and make any desired adjustments</a:t>
            </a:r>
          </a:p>
          <a:p>
            <a:pPr marL="648900" lvl="1" indent="-342900"/>
            <a:r>
              <a:rPr lang="en-US" dirty="0">
                <a:solidFill>
                  <a:schemeClr val="tx1"/>
                </a:solidFill>
              </a:rPr>
              <a:t>Users can modify the Task List prior to sending without any changes being made to the master template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D339BB-45B1-344E-B99A-E84805302E3A}"/>
              </a:ext>
            </a:extLst>
          </p:cNvPr>
          <p:cNvSpPr/>
          <p:nvPr/>
        </p:nvSpPr>
        <p:spPr>
          <a:xfrm rot="10800000">
            <a:off x="3422325" y="102585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2771848-3A12-694F-BF6E-0F8C9C2FEF77}"/>
              </a:ext>
            </a:extLst>
          </p:cNvPr>
          <p:cNvSpPr/>
          <p:nvPr/>
        </p:nvSpPr>
        <p:spPr>
          <a:xfrm rot="10800000">
            <a:off x="6831456" y="3646681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0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2"/>
            <a:ext cx="2874729" cy="5749459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Assigned Tasks:</a:t>
            </a:r>
            <a:br>
              <a:rPr lang="en-US" dirty="0"/>
            </a:br>
            <a:r>
              <a:rPr lang="en-US" dirty="0"/>
              <a:t>Complete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Compete an Activated Task List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Go to Assigned Tasks from the drawer menu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Select a Task List that has been assigned to you under the </a:t>
            </a:r>
            <a:r>
              <a:rPr lang="en-US" b="1" dirty="0">
                <a:solidFill>
                  <a:schemeClr val="tx1"/>
                </a:solidFill>
              </a:rPr>
              <a:t>My Tasks</a:t>
            </a:r>
            <a:r>
              <a:rPr lang="en-US" dirty="0">
                <a:solidFill>
                  <a:schemeClr val="tx1"/>
                </a:solidFill>
              </a:rPr>
              <a:t> tab</a:t>
            </a:r>
            <a:endParaRPr lang="en-US" dirty="0">
              <a:solidFill>
                <a:srgbClr val="1C69D8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DD339BB-45B1-344E-B99A-E84805302E3A}"/>
              </a:ext>
            </a:extLst>
          </p:cNvPr>
          <p:cNvSpPr/>
          <p:nvPr/>
        </p:nvSpPr>
        <p:spPr>
          <a:xfrm rot="10800000">
            <a:off x="2115487" y="317269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2771848-3A12-694F-BF6E-0F8C9C2FEF77}"/>
              </a:ext>
            </a:extLst>
          </p:cNvPr>
          <p:cNvSpPr/>
          <p:nvPr/>
        </p:nvSpPr>
        <p:spPr>
          <a:xfrm rot="10800000">
            <a:off x="7082014" y="2057400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6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Assigned Tasks:</a:t>
            </a:r>
            <a:br>
              <a:rPr lang="en-US" dirty="0"/>
            </a:br>
            <a:r>
              <a:rPr lang="en-US" dirty="0"/>
              <a:t>Complete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Compete an Activated Task List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From the Task List Details view select any of the tasks to take action</a:t>
            </a:r>
          </a:p>
          <a:p>
            <a:pPr marL="648900" lvl="1" indent="-342900"/>
            <a:r>
              <a:rPr lang="en-US" dirty="0">
                <a:solidFill>
                  <a:schemeClr val="tx1"/>
                </a:solidFill>
              </a:rPr>
              <a:t>Users can comment on, skip, or complete a task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Select a Task List that has been assigned to you under the </a:t>
            </a:r>
            <a:r>
              <a:rPr lang="en-US" b="1" dirty="0">
                <a:solidFill>
                  <a:schemeClr val="tx1"/>
                </a:solidFill>
              </a:rPr>
              <a:t>My Tasks</a:t>
            </a:r>
            <a:r>
              <a:rPr lang="en-US" dirty="0">
                <a:solidFill>
                  <a:schemeClr val="tx1"/>
                </a:solidFill>
              </a:rPr>
              <a:t> tab</a:t>
            </a:r>
            <a:endParaRPr lang="en-US" dirty="0">
              <a:solidFill>
                <a:srgbClr val="1C69D8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8EE7A4C-75BA-284B-A9D6-BFB3D1A0AF7C}"/>
              </a:ext>
            </a:extLst>
          </p:cNvPr>
          <p:cNvSpPr/>
          <p:nvPr/>
        </p:nvSpPr>
        <p:spPr>
          <a:xfrm rot="10800000">
            <a:off x="3494563" y="303143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D5532EC-B3F9-5147-ABE0-46845306031B}"/>
              </a:ext>
            </a:extLst>
          </p:cNvPr>
          <p:cNvSpPr/>
          <p:nvPr/>
        </p:nvSpPr>
        <p:spPr>
          <a:xfrm rot="10800000">
            <a:off x="7260634" y="5633120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35385ED-E8F8-CB42-A471-EDED7C935EAE}"/>
              </a:ext>
            </a:extLst>
          </p:cNvPr>
          <p:cNvSpPr/>
          <p:nvPr/>
        </p:nvSpPr>
        <p:spPr>
          <a:xfrm rot="10800000">
            <a:off x="7260634" y="172514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2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Assigned Tasks:</a:t>
            </a:r>
            <a:br>
              <a:rPr lang="en-US" dirty="0"/>
            </a:br>
            <a:r>
              <a:rPr lang="en-US" dirty="0"/>
              <a:t>Complete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Compete an Activated Task List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Actions taken on an individual task are displayed on the Task Details view</a:t>
            </a:r>
            <a:endParaRPr lang="en-US" dirty="0">
              <a:solidFill>
                <a:srgbClr val="1C69D8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Completing a Task cannot be undone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02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0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Assigned Tasks:</a:t>
            </a:r>
            <a:br>
              <a:rPr lang="en-US" dirty="0"/>
            </a:br>
            <a:r>
              <a:rPr lang="en-US" dirty="0"/>
              <a:t>Monitor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Monitor an Activated Task List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Go to Assigned Tasks from the drawer menu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From the list view, the overall status of each activated Task List as well as additional details can be seen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Select a Task List from either Assigned to Others or My Tasks to view individual task details</a:t>
            </a:r>
            <a:endParaRPr lang="en-US" dirty="0">
              <a:solidFill>
                <a:srgbClr val="1C69D8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8EE7A4C-75BA-284B-A9D6-BFB3D1A0AF7C}"/>
              </a:ext>
            </a:extLst>
          </p:cNvPr>
          <p:cNvSpPr/>
          <p:nvPr/>
        </p:nvSpPr>
        <p:spPr>
          <a:xfrm rot="10800000">
            <a:off x="2177391" y="323021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35385ED-E8F8-CB42-A471-EDED7C935EAE}"/>
              </a:ext>
            </a:extLst>
          </p:cNvPr>
          <p:cNvSpPr/>
          <p:nvPr/>
        </p:nvSpPr>
        <p:spPr>
          <a:xfrm rot="10800000">
            <a:off x="7260634" y="217204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0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8A79DC8-395E-7A47-AC29-098863E36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EFDE6F-7506-814E-A9E3-045A23D9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1C69D8"/>
          </a:solidFill>
        </p:spPr>
        <p:txBody>
          <a:bodyPr tIns="91440" bIns="91440" anchor="ctr"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  <a:endParaRPr lang="en-US" dirty="0"/>
          </a:p>
        </p:txBody>
      </p:sp>
      <p:pic>
        <p:nvPicPr>
          <p:cNvPr id="22" name="Picture Placeholder 21" descr="A view of a city with tall buildings in the background&#10;&#10;Description automatically generated">
            <a:extLst>
              <a:ext uri="{FF2B5EF4-FFF2-40B4-BE49-F238E27FC236}">
                <a16:creationId xmlns:a16="http://schemas.microsoft.com/office/drawing/2014/main" id="{40ECF1D9-D902-A640-9B4C-903B7BF22E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0452" r="10452"/>
          <a:stretch/>
        </p:blipFill>
        <p:spPr>
          <a:xfrm>
            <a:off x="439766" y="453642"/>
            <a:ext cx="7602421" cy="5903207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EDA78A-32F3-1143-B6E7-B67C3D59D5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45400" y="5624967"/>
            <a:ext cx="2974530" cy="4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7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0FC767-DBBD-4C4D-BBE4-4E616A77DD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4339" y="641101"/>
            <a:ext cx="2878116" cy="5749461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AC3F783-44B0-394C-A3B1-E2957581BB5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4484"/>
            <a:ext cx="2874730" cy="5742695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and Login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/>
              <a:t>After Opening the app, you will be prompted to login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/>
              <a:t>Enter your work email and tap next to be taken to the password screen.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/>
              <a:t>On the password screen click </a:t>
            </a:r>
            <a:r>
              <a:rPr lang="en-US" b="1"/>
              <a:t>New to Konexus</a:t>
            </a:r>
            <a:r>
              <a:rPr lang="en-US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/>
              <a:t>Enter your email on the next screen to send the password creation email.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/>
              <a:t>Follow the instructions in the email that you received.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/>
              <a:t>Repeat steps one and 2 and then enter your new password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9B7AF53-D254-9247-A2FF-60E6CBC6501D}"/>
              </a:ext>
            </a:extLst>
          </p:cNvPr>
          <p:cNvSpPr/>
          <p:nvPr/>
        </p:nvSpPr>
        <p:spPr>
          <a:xfrm rot="10800000">
            <a:off x="3289907" y="2418191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/>
        </p:blipFill>
        <p:spPr>
          <a:xfrm>
            <a:off x="4658635" y="641102"/>
            <a:ext cx="2874729" cy="5749459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/>
              <a:t>Send an Alert</a:t>
            </a:r>
            <a:endParaRPr lang="en-US"/>
          </a:p>
          <a:p>
            <a:endParaRPr lang="en-US"/>
          </a:p>
          <a:p>
            <a:pPr marL="285750" indent="-285750">
              <a:buFont typeface="Wingdings" pitchFamily="2" charset="2"/>
              <a:buChar char="§"/>
            </a:pPr>
            <a:r>
              <a:rPr lang="en-US"/>
              <a:t>From the Drawer Menu, select </a:t>
            </a:r>
            <a:r>
              <a:rPr lang="en-US" b="1"/>
              <a:t>Send Alert </a:t>
            </a:r>
            <a:r>
              <a:rPr lang="en-US"/>
              <a:t>to start the Alert Creation process.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KONEXUS crisis management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56FB485-FC1C-B240-ACEA-37FCF87E617D}"/>
              </a:ext>
            </a:extLst>
          </p:cNvPr>
          <p:cNvSpPr/>
          <p:nvPr/>
        </p:nvSpPr>
        <p:spPr>
          <a:xfrm>
            <a:off x="4314495" y="1424278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4484"/>
            <a:ext cx="2874730" cy="5742695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7497E-6DFD-1F47-B66A-1A2F3B69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Select an Incident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Select Incident</a:t>
            </a:r>
            <a:r>
              <a:rPr lang="en-US" dirty="0"/>
              <a:t>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incident that best fits the current situation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Optionally, users can select a template to pre-populate fields from the selected template</a:t>
            </a:r>
          </a:p>
          <a:p>
            <a:pPr marL="648900" lvl="1" indent="-342900">
              <a:buFont typeface="+mj-lt"/>
              <a:buAutoNum type="arabicPeriod"/>
            </a:pPr>
            <a:r>
              <a:rPr lang="en-US" dirty="0"/>
              <a:t>Not all users will have access to select a template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B87895B-55C0-7C41-BCA2-5D9624F0F330}"/>
              </a:ext>
            </a:extLst>
          </p:cNvPr>
          <p:cNvSpPr/>
          <p:nvPr/>
        </p:nvSpPr>
        <p:spPr>
          <a:xfrm rot="10800000">
            <a:off x="3220987" y="1740721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D3A3E09-2B95-F748-A088-EE571570AF4C}"/>
              </a:ext>
            </a:extLst>
          </p:cNvPr>
          <p:cNvSpPr/>
          <p:nvPr/>
        </p:nvSpPr>
        <p:spPr>
          <a:xfrm rot="10800000">
            <a:off x="6918728" y="5354873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4484"/>
            <a:ext cx="2874730" cy="5742695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Recipient Selection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Select Recipients </a:t>
            </a:r>
            <a:r>
              <a:rPr lang="en-US" dirty="0"/>
              <a:t>field</a:t>
            </a:r>
          </a:p>
          <a:p>
            <a:pPr marL="648900" lvl="1" indent="-342900"/>
            <a:r>
              <a:rPr lang="en-US" dirty="0"/>
              <a:t>Many users may have auto-populated recipients based on their role or the incident type that they selected.</a:t>
            </a:r>
          </a:p>
          <a:p>
            <a:pPr marL="648900" lvl="1" indent="-342900"/>
            <a:r>
              <a:rPr lang="en-US" dirty="0"/>
              <a:t>Users can add to the pre-populated groups if desired</a:t>
            </a:r>
          </a:p>
          <a:p>
            <a:pPr marL="648900" lvl="1" indent="-342900"/>
            <a:r>
              <a:rPr lang="en-US" dirty="0"/>
              <a:t>Pre-populated groups cannot be removed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Tap the back arrow to return the the create alert form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EA02B53-20DA-ED44-91A0-8616873C5CF9}"/>
              </a:ext>
            </a:extLst>
          </p:cNvPr>
          <p:cNvSpPr/>
          <p:nvPr/>
        </p:nvSpPr>
        <p:spPr>
          <a:xfrm rot="10800000">
            <a:off x="3220987" y="2057400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6192EF3-670F-564F-9745-7BE374B33AB8}"/>
              </a:ext>
            </a:extLst>
          </p:cNvPr>
          <p:cNvSpPr/>
          <p:nvPr/>
        </p:nvSpPr>
        <p:spPr>
          <a:xfrm rot="10800000">
            <a:off x="7152042" y="3031435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28C54D-06A3-E344-B328-FF1F43C55554}"/>
              </a:ext>
            </a:extLst>
          </p:cNvPr>
          <p:cNvSpPr/>
          <p:nvPr/>
        </p:nvSpPr>
        <p:spPr>
          <a:xfrm rot="10800000">
            <a:off x="7173363" y="193334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D062DD1-2071-9B42-B35F-5B80862B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</p:spTree>
    <p:extLst>
      <p:ext uri="{BB962C8B-B14F-4D97-AF65-F5344CB8AC3E}">
        <p14:creationId xmlns:p14="http://schemas.microsoft.com/office/powerpoint/2010/main" val="21813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1101"/>
            <a:ext cx="2874730" cy="5749460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Recipient Selection: Adding Recipients</a:t>
            </a:r>
          </a:p>
          <a:p>
            <a:r>
              <a:rPr lang="en-US" dirty="0"/>
              <a:t>Adding Groups and Contacts are a similar process, the most common use case is adding recipients by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 Group</a:t>
            </a:r>
          </a:p>
          <a:p>
            <a:pPr marL="648900" lvl="1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Add Groups</a:t>
            </a:r>
          </a:p>
          <a:p>
            <a:pPr marL="648900" lvl="1" indent="-342900">
              <a:buFont typeface="+mj-lt"/>
              <a:buAutoNum type="arabicPeriod"/>
            </a:pPr>
            <a:r>
              <a:rPr lang="en-US" dirty="0"/>
              <a:t>Navigate the group structure to select your desired group or select from a top-level group</a:t>
            </a:r>
          </a:p>
          <a:p>
            <a:pPr marL="648900" lvl="1" indent="-3429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Done</a:t>
            </a:r>
          </a:p>
          <a:p>
            <a:pPr marL="6489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KONEXUS crisis management</a:t>
            </a:r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EA02B53-20DA-ED44-91A0-8616873C5CF9}"/>
              </a:ext>
            </a:extLst>
          </p:cNvPr>
          <p:cNvSpPr/>
          <p:nvPr/>
        </p:nvSpPr>
        <p:spPr>
          <a:xfrm rot="10800000">
            <a:off x="3152657" y="2754086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6192EF3-670F-564F-9745-7BE374B33AB8}"/>
              </a:ext>
            </a:extLst>
          </p:cNvPr>
          <p:cNvSpPr/>
          <p:nvPr/>
        </p:nvSpPr>
        <p:spPr>
          <a:xfrm rot="10800000">
            <a:off x="7191458" y="2356521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8A87D95-5CDC-D14F-B92A-4F43F1D8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</p:spTree>
    <p:extLst>
      <p:ext uri="{BB962C8B-B14F-4D97-AF65-F5344CB8AC3E}">
        <p14:creationId xmlns:p14="http://schemas.microsoft.com/office/powerpoint/2010/main" val="37038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EF630D-AA1B-0D49-8D5E-E6CA4B671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856032" y="644484"/>
            <a:ext cx="2874730" cy="5742695"/>
          </a:xfr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7E95FC5-9603-5E4B-B7AE-5337E41C94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/>
          <a:stretch/>
        </p:blipFill>
        <p:spPr>
          <a:xfrm>
            <a:off x="4658635" y="641101"/>
            <a:ext cx="2874730" cy="5749460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241FA-04AA-C043-AF0C-39827C273C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Delivery Methods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Users with the appropriate permissions can modify the channels their alert will be sent through. (mobile app, email, etc.)</a:t>
            </a:r>
            <a:endParaRPr lang="en-US" sz="1200" b="1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Delivery Methods </a:t>
            </a:r>
            <a:r>
              <a:rPr lang="en-US" dirty="0"/>
              <a:t>field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Toggle the </a:t>
            </a:r>
            <a:r>
              <a:rPr lang="en-US" b="1" dirty="0"/>
              <a:t>Use default delivery settings</a:t>
            </a:r>
            <a:r>
              <a:rPr lang="en-US" dirty="0"/>
              <a:t> options to enable editing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Enable or disabled the different channels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endParaRPr lang="en-US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US" sz="145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4BB20-6A5C-1942-8F14-091D43DC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KONEXUS crisis management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EA02B53-20DA-ED44-91A0-8616873C5CF9}"/>
              </a:ext>
            </a:extLst>
          </p:cNvPr>
          <p:cNvSpPr/>
          <p:nvPr/>
        </p:nvSpPr>
        <p:spPr>
          <a:xfrm rot="10800000">
            <a:off x="3116125" y="2368679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6192EF3-670F-564F-9745-7BE374B33AB8}"/>
              </a:ext>
            </a:extLst>
          </p:cNvPr>
          <p:cNvSpPr/>
          <p:nvPr/>
        </p:nvSpPr>
        <p:spPr>
          <a:xfrm rot="10800000">
            <a:off x="7260634" y="1721412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28C54D-06A3-E344-B328-FF1F43C55554}"/>
              </a:ext>
            </a:extLst>
          </p:cNvPr>
          <p:cNvSpPr/>
          <p:nvPr/>
        </p:nvSpPr>
        <p:spPr>
          <a:xfrm rot="10800000">
            <a:off x="7134990" y="1078347"/>
            <a:ext cx="683813" cy="3975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F8AD94E-BC2A-E444-B620-906FC483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Alerts:</a:t>
            </a:r>
            <a:br>
              <a:rPr lang="en-US" dirty="0"/>
            </a:br>
            <a:r>
              <a:rPr lang="en-US" dirty="0"/>
              <a:t>Send</a:t>
            </a:r>
          </a:p>
        </p:txBody>
      </p:sp>
    </p:spTree>
    <p:extLst>
      <p:ext uri="{BB962C8B-B14F-4D97-AF65-F5344CB8AC3E}">
        <p14:creationId xmlns:p14="http://schemas.microsoft.com/office/powerpoint/2010/main" val="16562552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D4E0F-D5B9-4E85-A9F9-55FB534FCA93}">
  <ds:schemaRefs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Microsoft Office PowerPoint</Application>
  <PresentationFormat>Widescreen</PresentationFormat>
  <Paragraphs>255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Gill Sans MT</vt:lpstr>
      <vt:lpstr>Wingdings</vt:lpstr>
      <vt:lpstr>Wingdings 2</vt:lpstr>
      <vt:lpstr>DividendVTI</vt:lpstr>
      <vt:lpstr>Mobile App Training</vt:lpstr>
      <vt:lpstr>Mobile App Training</vt:lpstr>
      <vt:lpstr>Install and Login</vt:lpstr>
      <vt:lpstr>Install and Login</vt:lpstr>
      <vt:lpstr>Alerts</vt:lpstr>
      <vt:lpstr>Alerts: send</vt:lpstr>
      <vt:lpstr>Alerts: Send</vt:lpstr>
      <vt:lpstr>Alerts: Send</vt:lpstr>
      <vt:lpstr>Alerts: Send</vt:lpstr>
      <vt:lpstr>Alerts: Send</vt:lpstr>
      <vt:lpstr>Alerts: send</vt:lpstr>
      <vt:lpstr>Alerts: Send</vt:lpstr>
      <vt:lpstr>Alerts: Respond</vt:lpstr>
      <vt:lpstr>Alerts: Receive</vt:lpstr>
      <vt:lpstr>Alerts: Respond</vt:lpstr>
      <vt:lpstr>Alerts: Respond</vt:lpstr>
      <vt:lpstr>Alerts: Respond - Chat</vt:lpstr>
      <vt:lpstr>Alerts: Respond - chat</vt:lpstr>
      <vt:lpstr>Alerts: Review</vt:lpstr>
      <vt:lpstr>Secure Chat</vt:lpstr>
      <vt:lpstr>Secure Chat</vt:lpstr>
      <vt:lpstr>Secure Chat</vt:lpstr>
      <vt:lpstr>Polls</vt:lpstr>
      <vt:lpstr>Polls: send</vt:lpstr>
      <vt:lpstr>Polls: Send</vt:lpstr>
      <vt:lpstr>Polls: Send</vt:lpstr>
      <vt:lpstr>Polls: Respond</vt:lpstr>
      <vt:lpstr>Polls: Respond</vt:lpstr>
      <vt:lpstr>Polls: review</vt:lpstr>
      <vt:lpstr>Polls: review</vt:lpstr>
      <vt:lpstr>Assigned Tasks: activate</vt:lpstr>
      <vt:lpstr>Assigned Tasks: activate</vt:lpstr>
      <vt:lpstr>Assigned Tasks: activate</vt:lpstr>
      <vt:lpstr>Assigned Tasks: Complete</vt:lpstr>
      <vt:lpstr>Assigned Tasks: Complete</vt:lpstr>
      <vt:lpstr>Assigned Tasks: Complete</vt:lpstr>
      <vt:lpstr>Assigned Tasks: Monitor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2020-06-10T04:29:26Z</dcterms:created>
  <dcterms:modified xsi:type="dcterms:W3CDTF">2021-09-18T03:21:34Z</dcterms:modified>
  <cp:category/>
</cp:coreProperties>
</file>